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3"/>
  </p:notesMasterIdLst>
  <p:handoutMasterIdLst>
    <p:handoutMasterId r:id="rId24"/>
  </p:handoutMasterIdLst>
  <p:sldIdLst>
    <p:sldId id="904" r:id="rId4"/>
    <p:sldId id="947" r:id="rId5"/>
    <p:sldId id="1034" r:id="rId6"/>
    <p:sldId id="1032" r:id="rId7"/>
    <p:sldId id="1035" r:id="rId8"/>
    <p:sldId id="1046" r:id="rId9"/>
    <p:sldId id="1049" r:id="rId10"/>
    <p:sldId id="1047" r:id="rId11"/>
    <p:sldId id="1052" r:id="rId12"/>
    <p:sldId id="1043" r:id="rId13"/>
    <p:sldId id="1044" r:id="rId14"/>
    <p:sldId id="1045" r:id="rId15"/>
    <p:sldId id="1050" r:id="rId16"/>
    <p:sldId id="1053" r:id="rId17"/>
    <p:sldId id="1036" r:id="rId18"/>
    <p:sldId id="1037" r:id="rId19"/>
    <p:sldId id="1051" r:id="rId20"/>
    <p:sldId id="1030" r:id="rId21"/>
    <p:sldId id="976" r:id="rId2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F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385" autoAdjust="0"/>
    <p:restoredTop sz="77830" autoAdjust="0"/>
  </p:normalViewPr>
  <p:slideViewPr>
    <p:cSldViewPr>
      <p:cViewPr varScale="1">
        <p:scale>
          <a:sx n="86" d="100"/>
          <a:sy n="86" d="100"/>
        </p:scale>
        <p:origin x="18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47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1258-A360-4ACC-9661-2E29C56685C1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527E-8EAE-45E6-B359-CC2596746F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48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6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0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31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6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92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95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56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34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4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76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6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tp://ftp.commissions.leg.state.mn.us/pub/lw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rive.google.com/open?id=1fJRbtthWFKc4bOClv-tcflHUJbcmP4X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219752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LCC Committee on Minnesota Water Policy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60050"/>
            <a:ext cx="79248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December 18, 2019 @ 1:00 pm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Co-chairs</a:t>
            </a:r>
            <a:r>
              <a:rPr lang="en-US" sz="2800" b="1" dirty="0">
                <a:solidFill>
                  <a:schemeClr val="bg1"/>
                </a:solidFill>
                <a:cs typeface="Arial" pitchFamily="34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Senator 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Bill Weber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Representative Peter Fischer 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LWC_Directors_Report_11_12_2019.pptx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46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</a:rPr>
              <a:t>Discussion and Next  Steps: Legislative Priorities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364272"/>
          </a:xfrm>
        </p:spPr>
        <p:txBody>
          <a:bodyPr/>
          <a:lstStyle/>
          <a:p>
            <a:pPr marL="0" indent="0">
              <a:buNone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Similar to bills </a:t>
            </a:r>
            <a:r>
              <a:rPr lang="en-US" sz="3600" b="1" dirty="0">
                <a:solidFill>
                  <a:schemeClr val="bg1"/>
                </a:solidFill>
              </a:rPr>
              <a:t>introduced in 2019</a:t>
            </a:r>
            <a:r>
              <a:rPr lang="en-US" sz="2400" b="1" u="sng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Issue 2C: Provide Incentives for Healthy Soil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Issue 3D: Ensuring Safe and Sustainable Drinking </a:t>
            </a:r>
            <a:r>
              <a:rPr lang="en-US" sz="2400" b="1" dirty="0" smtClean="0">
                <a:solidFill>
                  <a:schemeClr val="bg1"/>
                </a:solidFill>
              </a:rPr>
              <a:t>Water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Issue </a:t>
            </a:r>
            <a:r>
              <a:rPr lang="en-US" sz="2400" b="1" dirty="0">
                <a:solidFill>
                  <a:schemeClr val="bg1"/>
                </a:solidFill>
              </a:rPr>
              <a:t>5D: Reduce the over-use of salt to protect </a:t>
            </a:r>
            <a:r>
              <a:rPr lang="en-US" sz="2400" b="1" dirty="0" smtClean="0">
                <a:solidFill>
                  <a:schemeClr val="bg1"/>
                </a:solidFill>
              </a:rPr>
              <a:t>water</a:t>
            </a:r>
            <a:endParaRPr lang="en-US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Issue 5Eand 6B: Encourage efficient wastewater and storm-water technology and treatment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Issue 6C: Legislative Support to Improve Minnesota’s Drinking Water Infrastructure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521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</a:rPr>
              <a:t>Discussion and Next  Steps: Legislative Priorities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92453" cy="5178341"/>
          </a:xfrm>
        </p:spPr>
        <p:txBody>
          <a:bodyPr/>
          <a:lstStyle/>
          <a:p>
            <a:pPr marL="0" indent="0">
              <a:buNone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Topics that need informational meetings to </a:t>
            </a:r>
            <a:r>
              <a:rPr lang="en-US" sz="2400" b="1" dirty="0">
                <a:solidFill>
                  <a:schemeClr val="bg1"/>
                </a:solidFill>
              </a:rPr>
              <a:t>determine </a:t>
            </a:r>
            <a:r>
              <a:rPr lang="en-US" sz="2400" b="1" dirty="0" smtClean="0">
                <a:solidFill>
                  <a:schemeClr val="bg1"/>
                </a:solidFill>
              </a:rPr>
              <a:t>next </a:t>
            </a:r>
            <a:r>
              <a:rPr lang="en-US" sz="2400" b="1" dirty="0">
                <a:solidFill>
                  <a:schemeClr val="bg1"/>
                </a:solidFill>
              </a:rPr>
              <a:t>steps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Issue 1A: Simplifying the Water-Quality Standards </a:t>
            </a:r>
            <a:r>
              <a:rPr lang="en-US" sz="2000" b="1" dirty="0" smtClean="0">
                <a:solidFill>
                  <a:schemeClr val="bg1"/>
                </a:solidFill>
              </a:rPr>
              <a:t>Process</a:t>
            </a:r>
            <a:endParaRPr lang="en-US" sz="2000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en-US" sz="2000" b="1" dirty="0">
                <a:solidFill>
                  <a:schemeClr val="bg1"/>
                </a:solidFill>
              </a:rPr>
              <a:t>Issue 1X:  Addressing Soil and Water Conservation District Funding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Issue 1B: Simplifying the Irrigation Water Appropriation Process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Issue 1C: State Assumption of Federal Wetlands Permit Responsibilities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Issue 7A: Creation of a Department of Water Resources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Issue 7B: Change the structure and Function of the Clean Water Council and the LCC Subcommittee on Water Policy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Issue 7D: Leveraging Dedicated Funding Programs to Maximize Conservation Outcomes: </a:t>
            </a:r>
          </a:p>
          <a:p>
            <a:pPr marL="0" indent="0" hangingPunct="0">
              <a:buNone/>
            </a:pPr>
            <a:r>
              <a:rPr lang="en-US" sz="2000" b="1" dirty="0">
                <a:solidFill>
                  <a:schemeClr val="bg1"/>
                </a:solidFill>
              </a:rPr>
              <a:t>Issue 2A: Prioritizing Outcomes for Clean Water Programs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Issue 3A: Preparing for an Uncertain Future</a:t>
            </a:r>
          </a:p>
          <a:p>
            <a:r>
              <a:rPr lang="en-US" sz="11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987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</a:rPr>
              <a:t>Discussion and Next  Steps: Legislative Priorities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92453" cy="3847207"/>
          </a:xfrm>
        </p:spPr>
        <p:txBody>
          <a:bodyPr/>
          <a:lstStyle/>
          <a:p>
            <a:pPr marL="0" indent="0">
              <a:buNone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Topics that are new this </a:t>
            </a:r>
            <a:r>
              <a:rPr lang="en-US" b="1" dirty="0">
                <a:solidFill>
                  <a:schemeClr val="bg1"/>
                </a:solidFill>
              </a:rPr>
              <a:t>session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Issue </a:t>
            </a:r>
            <a:r>
              <a:rPr lang="en-US" sz="2800" b="1" dirty="0">
                <a:solidFill>
                  <a:schemeClr val="bg1"/>
                </a:solidFill>
              </a:rPr>
              <a:t>4A: Keeping Water on the Land-Quantifying Water Storage and Retention: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Issue 4C: Encourage and Funding Research and Outreach that Promotes Precision Agriculture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Issue 2X: Changes to the Water Appropriation Priorities for Golf Courses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696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</a:rPr>
              <a:t>Discussion and Next  Steps: Legislative Priorities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92453" cy="5029069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1A: </a:t>
            </a:r>
            <a:r>
              <a:rPr lang="en-US" sz="1600" b="1" dirty="0" smtClean="0">
                <a:solidFill>
                  <a:schemeClr val="bg1"/>
                </a:solidFill>
              </a:rPr>
              <a:t>Water-Quality </a:t>
            </a:r>
            <a:r>
              <a:rPr lang="en-US" sz="1600" b="1" dirty="0">
                <a:solidFill>
                  <a:schemeClr val="bg1"/>
                </a:solidFill>
              </a:rPr>
              <a:t>Standards Review and Revision Process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1B:  </a:t>
            </a:r>
            <a:r>
              <a:rPr lang="en-US" sz="1600" b="1" dirty="0" smtClean="0">
                <a:solidFill>
                  <a:schemeClr val="bg1"/>
                </a:solidFill>
              </a:rPr>
              <a:t>Simplifying </a:t>
            </a:r>
            <a:r>
              <a:rPr lang="en-US" sz="1600" b="1" dirty="0">
                <a:solidFill>
                  <a:schemeClr val="bg1"/>
                </a:solidFill>
              </a:rPr>
              <a:t>the Irrigation Water appropriation process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1C: </a:t>
            </a:r>
            <a:r>
              <a:rPr lang="en-US" sz="1600" b="1" dirty="0" smtClean="0">
                <a:solidFill>
                  <a:schemeClr val="bg1"/>
                </a:solidFill>
              </a:rPr>
              <a:t>Assumption </a:t>
            </a:r>
            <a:r>
              <a:rPr lang="en-US" sz="1600" b="1" dirty="0">
                <a:solidFill>
                  <a:schemeClr val="bg1"/>
                </a:solidFill>
              </a:rPr>
              <a:t>of Federal Wetlands Permits (Section 404)</a:t>
            </a: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1X:  </a:t>
            </a:r>
            <a:r>
              <a:rPr lang="en-US" sz="1600" b="1" dirty="0" smtClean="0">
                <a:solidFill>
                  <a:schemeClr val="bg1"/>
                </a:solidFill>
              </a:rPr>
              <a:t>Address </a:t>
            </a:r>
            <a:r>
              <a:rPr lang="en-US" sz="1600" b="1" dirty="0">
                <a:solidFill>
                  <a:schemeClr val="bg1"/>
                </a:solidFill>
              </a:rPr>
              <a:t>Soil and Water Conservation District Funding: 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2A: </a:t>
            </a:r>
            <a:r>
              <a:rPr lang="en-US" sz="1600" b="1" dirty="0" smtClean="0">
                <a:solidFill>
                  <a:schemeClr val="bg1"/>
                </a:solidFill>
              </a:rPr>
              <a:t>Prioritizing </a:t>
            </a:r>
            <a:r>
              <a:rPr lang="en-US" sz="1600" b="1" dirty="0">
                <a:solidFill>
                  <a:schemeClr val="bg1"/>
                </a:solidFill>
              </a:rPr>
              <a:t>Outcomes for Clean Water Programs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2C: </a:t>
            </a:r>
            <a:r>
              <a:rPr lang="en-US" sz="1600" b="1" dirty="0" smtClean="0">
                <a:solidFill>
                  <a:schemeClr val="bg1"/>
                </a:solidFill>
              </a:rPr>
              <a:t> Incentives </a:t>
            </a:r>
            <a:r>
              <a:rPr lang="en-US" sz="1600" b="1" dirty="0">
                <a:solidFill>
                  <a:schemeClr val="bg1"/>
                </a:solidFill>
              </a:rPr>
              <a:t>for Healthy Soil</a:t>
            </a: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3A: 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Prioritizing our Environmental Spending: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3D: </a:t>
            </a:r>
            <a:r>
              <a:rPr lang="en-US" sz="1600" b="1" dirty="0" smtClean="0">
                <a:solidFill>
                  <a:schemeClr val="bg1"/>
                </a:solidFill>
              </a:rPr>
              <a:t>Safe </a:t>
            </a:r>
            <a:r>
              <a:rPr lang="en-US" sz="1600" b="1" dirty="0">
                <a:solidFill>
                  <a:schemeClr val="bg1"/>
                </a:solidFill>
              </a:rPr>
              <a:t>and Sustainable Drinking Water for the future 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4A </a:t>
            </a:r>
            <a:r>
              <a:rPr lang="en-US" sz="1600" b="1" dirty="0" smtClean="0">
                <a:solidFill>
                  <a:schemeClr val="bg1"/>
                </a:solidFill>
              </a:rPr>
              <a:t>Keeping </a:t>
            </a:r>
            <a:r>
              <a:rPr lang="en-US" sz="1600" b="1" dirty="0">
                <a:solidFill>
                  <a:schemeClr val="bg1"/>
                </a:solidFill>
              </a:rPr>
              <a:t>Water on the </a:t>
            </a:r>
            <a:r>
              <a:rPr lang="en-US" sz="1600" b="1" dirty="0" smtClean="0">
                <a:solidFill>
                  <a:schemeClr val="bg1"/>
                </a:solidFill>
              </a:rPr>
              <a:t>Land-Water </a:t>
            </a:r>
            <a:r>
              <a:rPr lang="en-US" sz="1600" b="1" dirty="0">
                <a:solidFill>
                  <a:schemeClr val="bg1"/>
                </a:solidFill>
              </a:rPr>
              <a:t>Storage and Flood </a:t>
            </a:r>
            <a:r>
              <a:rPr lang="en-US" sz="1600" b="1" dirty="0" smtClean="0">
                <a:solidFill>
                  <a:schemeClr val="bg1"/>
                </a:solidFill>
              </a:rPr>
              <a:t>Retention 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4C: </a:t>
            </a:r>
            <a:r>
              <a:rPr lang="en-US" sz="1600" b="1" dirty="0" smtClean="0">
                <a:solidFill>
                  <a:schemeClr val="bg1"/>
                </a:solidFill>
              </a:rPr>
              <a:t>Research </a:t>
            </a:r>
            <a:r>
              <a:rPr lang="en-US" sz="1600" b="1" dirty="0">
                <a:solidFill>
                  <a:schemeClr val="bg1"/>
                </a:solidFill>
              </a:rPr>
              <a:t>and outreach that promotes precision agriculture. 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5D: </a:t>
            </a:r>
            <a:r>
              <a:rPr lang="en-US" sz="1600" b="1" dirty="0" smtClean="0">
                <a:solidFill>
                  <a:schemeClr val="bg1"/>
                </a:solidFill>
              </a:rPr>
              <a:t>Reduce </a:t>
            </a:r>
            <a:r>
              <a:rPr lang="en-US" sz="1600" b="1" dirty="0">
                <a:solidFill>
                  <a:schemeClr val="bg1"/>
                </a:solidFill>
              </a:rPr>
              <a:t>the over-use of salt: protect our lakes, rivers and groundwater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5E: </a:t>
            </a:r>
            <a:r>
              <a:rPr lang="en-US" sz="1600" b="1" dirty="0" smtClean="0">
                <a:solidFill>
                  <a:schemeClr val="bg1"/>
                </a:solidFill>
              </a:rPr>
              <a:t> Encourage </a:t>
            </a:r>
            <a:r>
              <a:rPr lang="en-US" sz="1600" b="1" dirty="0">
                <a:solidFill>
                  <a:schemeClr val="bg1"/>
                </a:solidFill>
              </a:rPr>
              <a:t>efficient wastewater and storm water technology and </a:t>
            </a:r>
            <a:r>
              <a:rPr lang="en-US" sz="1600" b="1" dirty="0" smtClean="0">
                <a:solidFill>
                  <a:schemeClr val="bg1"/>
                </a:solidFill>
              </a:rPr>
              <a:t>treatment 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6C: </a:t>
            </a:r>
            <a:r>
              <a:rPr lang="en-US" sz="1600" b="1" dirty="0" smtClean="0">
                <a:solidFill>
                  <a:schemeClr val="bg1"/>
                </a:solidFill>
              </a:rPr>
              <a:t>Improve </a:t>
            </a:r>
            <a:r>
              <a:rPr lang="en-US" sz="1600" b="1" dirty="0">
                <a:solidFill>
                  <a:schemeClr val="bg1"/>
                </a:solidFill>
              </a:rPr>
              <a:t>Minnesota’s Water Infrastructure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7A:  Creation of a Department of Water </a:t>
            </a:r>
            <a:r>
              <a:rPr lang="en-US" sz="1600" b="1" dirty="0" smtClean="0">
                <a:solidFill>
                  <a:schemeClr val="bg1"/>
                </a:solidFill>
              </a:rPr>
              <a:t>Resources 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</a:t>
            </a:r>
            <a:r>
              <a:rPr lang="en-US" sz="1600" b="1" dirty="0" smtClean="0">
                <a:solidFill>
                  <a:schemeClr val="bg1"/>
                </a:solidFill>
              </a:rPr>
              <a:t>7B: Changing the structure of </a:t>
            </a:r>
            <a:r>
              <a:rPr lang="en-US" sz="1600" b="1" dirty="0">
                <a:solidFill>
                  <a:schemeClr val="bg1"/>
                </a:solidFill>
              </a:rPr>
              <a:t>the Clean Water Council, </a:t>
            </a:r>
            <a:r>
              <a:rPr lang="en-US" sz="1600" b="1" dirty="0" smtClean="0">
                <a:solidFill>
                  <a:schemeClr val="bg1"/>
                </a:solidFill>
              </a:rPr>
              <a:t>LCC </a:t>
            </a:r>
            <a:r>
              <a:rPr lang="en-US" sz="1600" b="1" dirty="0">
                <a:solidFill>
                  <a:schemeClr val="bg1"/>
                </a:solidFill>
              </a:rPr>
              <a:t>Water </a:t>
            </a:r>
            <a:r>
              <a:rPr lang="en-US" sz="1600" b="1" dirty="0" smtClean="0">
                <a:solidFill>
                  <a:schemeClr val="bg1"/>
                </a:solidFill>
              </a:rPr>
              <a:t>Policy Committee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7D: </a:t>
            </a:r>
            <a:r>
              <a:rPr lang="en-US" sz="1600" b="1" dirty="0" smtClean="0">
                <a:solidFill>
                  <a:schemeClr val="bg1"/>
                </a:solidFill>
              </a:rPr>
              <a:t>Dedicated </a:t>
            </a:r>
            <a:r>
              <a:rPr lang="en-US" sz="1600" b="1" dirty="0">
                <a:solidFill>
                  <a:schemeClr val="bg1"/>
                </a:solidFill>
              </a:rPr>
              <a:t>Funding Programs to Maximize Conservation </a:t>
            </a:r>
            <a:r>
              <a:rPr lang="en-US" sz="1600" b="1" dirty="0" smtClean="0">
                <a:solidFill>
                  <a:schemeClr val="bg1"/>
                </a:solidFill>
              </a:rPr>
              <a:t>Outcomes</a:t>
            </a: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2X: Changes to Water Appropriation Priorities for Golf Courses</a:t>
            </a:r>
            <a:endParaRPr lang="en-US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517525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83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981911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Need </a:t>
            </a:r>
            <a:r>
              <a:rPr lang="en-US" sz="1800" b="1" dirty="0">
                <a:solidFill>
                  <a:schemeClr val="bg1"/>
                </a:solidFill>
              </a:rPr>
              <a:t>for an Emerging Contaminants Monitoring Program?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Policy regarding support of increases to the Ag BMP Loan Program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Policy to encourage, or to ban, enhanced groundwater recharge?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Policy on buffer compensation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Disposable wipes: Is policy on labeling or banning non- disposable wipes needed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Organic Composting and PFAS in food packaging, Is there needed policy?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Generic </a:t>
            </a:r>
            <a:r>
              <a:rPr lang="en-US" sz="1800" b="1" dirty="0" smtClean="0">
                <a:solidFill>
                  <a:schemeClr val="bg1"/>
                </a:solidFill>
              </a:rPr>
              <a:t>EIS: </a:t>
            </a:r>
            <a:r>
              <a:rPr lang="en-US" sz="1800" b="1" dirty="0">
                <a:solidFill>
                  <a:schemeClr val="bg1"/>
                </a:solidFill>
              </a:rPr>
              <a:t>Are there issues that should require their use?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Emerging </a:t>
            </a:r>
            <a:r>
              <a:rPr lang="en-US" sz="1800" b="1" dirty="0" smtClean="0">
                <a:solidFill>
                  <a:schemeClr val="bg1"/>
                </a:solidFill>
              </a:rPr>
              <a:t>contaminants-State policy </a:t>
            </a:r>
            <a:r>
              <a:rPr lang="en-US" sz="1800" b="1" dirty="0">
                <a:solidFill>
                  <a:schemeClr val="bg1"/>
                </a:solidFill>
              </a:rPr>
              <a:t>and a Program needed?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Is storm water retention degrading groundwater quality?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we reach consensus using appropriate models for BMP prioritization?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Beach Health- Should there be a state monitoring program?</a:t>
            </a:r>
            <a:endParaRPr lang="en-US" sz="1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Should the water appropriation priority for golf courses be amended?</a:t>
            </a:r>
            <a:endParaRPr lang="en-US" sz="1800" dirty="0">
              <a:solidFill>
                <a:schemeClr val="bg1"/>
              </a:solidFill>
            </a:endParaRPr>
          </a:p>
          <a:p>
            <a:pPr lvl="0" hangingPunct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Is policy needed to address changes to WOTUS?</a:t>
            </a:r>
            <a:endParaRPr lang="en-US" sz="1800" dirty="0">
              <a:solidFill>
                <a:schemeClr val="bg1"/>
              </a:solidFill>
            </a:endParaRPr>
          </a:p>
          <a:p>
            <a:pPr lvl="0" hangingPunct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Is a program needed to ensure water safety for private well owners? </a:t>
            </a:r>
            <a:endParaRPr lang="en-US" sz="1800" dirty="0">
              <a:solidFill>
                <a:schemeClr val="bg1"/>
              </a:solidFill>
            </a:endParaRPr>
          </a:p>
          <a:p>
            <a:pPr lvl="0" hangingPunct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Water Train Issue: is legislation needed?</a:t>
            </a:r>
            <a:endParaRPr lang="en-US" sz="1800" dirty="0">
              <a:solidFill>
                <a:schemeClr val="bg1"/>
              </a:solidFill>
            </a:endParaRPr>
          </a:p>
          <a:p>
            <a:pPr lvl="0" hangingPunct="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Water quality trading: Need for state policy on third party brokers</a:t>
            </a:r>
            <a:r>
              <a:rPr lang="en-US" sz="1800" b="1" dirty="0" smtClean="0">
                <a:solidFill>
                  <a:schemeClr val="bg1"/>
                </a:solidFill>
              </a:rPr>
              <a:t>?</a:t>
            </a:r>
            <a:r>
              <a:rPr lang="en-US" sz="1800" b="1" dirty="0">
                <a:solidFill>
                  <a:schemeClr val="bg1"/>
                </a:solidFill>
              </a:rPr>
              <a:t>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100" dirty="0"/>
              <a:t> </a:t>
            </a:r>
          </a:p>
          <a:p>
            <a:pPr marL="0" indent="0">
              <a:buNone/>
            </a:pPr>
            <a:r>
              <a:rPr lang="en-US" sz="1100" dirty="0"/>
              <a:t> </a:t>
            </a:r>
          </a:p>
          <a:p>
            <a:pPr marL="0" indent="0">
              <a:buNone/>
            </a:pPr>
            <a:r>
              <a:rPr lang="en-US" sz="1100" dirty="0"/>
              <a:t> </a:t>
            </a:r>
          </a:p>
          <a:p>
            <a:pPr marL="517525" lvl="1" indent="0">
              <a:buNone/>
            </a:pPr>
            <a:endParaRPr lang="en-US" sz="11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100" dirty="0" smtClean="0"/>
          </a:p>
          <a:p>
            <a:pPr marL="517525" lvl="1" indent="0">
              <a:buNone/>
            </a:pPr>
            <a:r>
              <a:rPr lang="en-US" sz="1100" dirty="0"/>
              <a:t> </a:t>
            </a:r>
          </a:p>
          <a:p>
            <a:pPr marL="517525" lvl="1" indent="0">
              <a:buNone/>
            </a:pPr>
            <a:endParaRPr lang="en-US" sz="11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Additional Legislative Topics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070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389441"/>
          </a:xfrm>
        </p:spPr>
        <p:txBody>
          <a:bodyPr/>
          <a:lstStyle/>
          <a:p>
            <a:pPr lvl="0" hangingPunct="0">
              <a:buFont typeface="Wingdings" panose="05000000000000000000" pitchFamily="2" charset="2"/>
              <a:buChar char="Ø"/>
            </a:pPr>
            <a:endParaRPr lang="en-US" sz="40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Keeping </a:t>
            </a: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on the Land, Water Storage ~ Dr. Karen Gran, UMD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 minutes)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39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266331"/>
          </a:xfrm>
        </p:spPr>
        <p:txBody>
          <a:bodyPr/>
          <a:lstStyle/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Keeping </a:t>
            </a: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on the Land, Water Storage ~ Rob Sip, Red River Watershed Management Board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 minutes)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343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389441"/>
          </a:xfrm>
        </p:spPr>
        <p:txBody>
          <a:bodyPr/>
          <a:lstStyle/>
          <a:p>
            <a:pPr lvl="0" hangingPunct="0">
              <a:buFont typeface="Wingdings" panose="05000000000000000000" pitchFamily="2" charset="2"/>
              <a:buChar char="Ø"/>
            </a:pPr>
            <a:endParaRPr lang="en-US" sz="40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Keeping </a:t>
            </a: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on the Land, Water </a:t>
            </a: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  <a:endParaRPr lang="en-US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026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59400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Next meeting?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SWCD annual convention.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Thanks!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Announcements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86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2271391"/>
          </a:xfrm>
        </p:spPr>
        <p:txBody>
          <a:bodyPr/>
          <a:lstStyle/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Happy Holidays!</a:t>
            </a:r>
            <a:endParaRPr lang="en-US" sz="36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69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2643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153400" cy="4464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to Order</a:t>
            </a:r>
            <a:endParaRPr lang="en-US" sz="20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Approve minutes</a:t>
            </a: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 12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Response to EAW petition, Pinelands’ Sands, Randall </a:t>
            </a:r>
            <a:r>
              <a:rPr lang="en-US" sz="20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Doneen</a:t>
            </a: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-MN DNR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Irrigation- Pinelands Sands</a:t>
            </a:r>
          </a:p>
          <a:p>
            <a:pPr lvl="1" hangingPunct="0">
              <a:buFont typeface="Wingdings" panose="05000000000000000000" pitchFamily="2" charset="2"/>
              <a:buChar char="Ø"/>
            </a:pP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Keith Olander, </a:t>
            </a:r>
            <a:r>
              <a:rPr lang="en-US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 </a:t>
            </a: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Lakes College</a:t>
            </a:r>
          </a:p>
          <a:p>
            <a:pPr lvl="1" hangingPunct="0">
              <a:buFont typeface="Wingdings" panose="05000000000000000000" pitchFamily="2" charset="2"/>
              <a:buChar char="Ø"/>
            </a:pP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 Nolte, Farmer, Irrigator</a:t>
            </a:r>
          </a:p>
          <a:p>
            <a:pPr lvl="1" hangingPunct="0">
              <a:buFont typeface="Wingdings" panose="05000000000000000000" pitchFamily="2" charset="2"/>
              <a:buChar char="Ø"/>
            </a:pP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Brian Roth, Farmer, Irrigator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Director’s </a:t>
            </a: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Report: Subcommittee Legislative Priorities ~ Jim Stark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Keeping </a:t>
            </a: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on the Land, Water Storage ~ Dr. Karen Gran, UMD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Keeping </a:t>
            </a: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on the Land, Water Storage ~ Rob Sip, Red River Watershed Management Board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Adjourn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Agenda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43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89727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Irrigation- </a:t>
            </a: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Pinelands Sands </a:t>
            </a: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 </a:t>
            </a: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minutes)</a:t>
            </a:r>
          </a:p>
          <a:p>
            <a:pPr marL="0" indent="0">
              <a:buNone/>
            </a:pPr>
            <a:endParaRPr lang="en-US" sz="40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Response </a:t>
            </a: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EAW petition, </a:t>
            </a: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Pinelands </a:t>
            </a: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Sands, Randall Doneen-MN DNR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17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7" y="1447800"/>
            <a:ext cx="8782832" cy="688496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Irrigation- </a:t>
            </a: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Pinelands </a:t>
            </a: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Sands (20 minutes)</a:t>
            </a:r>
            <a:endParaRPr lang="en-US" sz="40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hangingPunct="0">
              <a:buFont typeface="Wingdings" panose="05000000000000000000" pitchFamily="2" charset="2"/>
              <a:buChar char="Ø"/>
            </a:pP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Keith Olander, Central Lakes College</a:t>
            </a:r>
          </a:p>
          <a:p>
            <a:pPr lvl="1" hangingPunct="0">
              <a:buFont typeface="Wingdings" panose="05000000000000000000" pitchFamily="2" charset="2"/>
              <a:buChar char="Ø"/>
            </a:pP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 Nolte, Farmer, Irrigator</a:t>
            </a:r>
          </a:p>
          <a:p>
            <a:pPr lvl="1" hangingPunct="0">
              <a:buFont typeface="Wingdings" panose="05000000000000000000" pitchFamily="2" charset="2"/>
              <a:buChar char="Ø"/>
            </a:pP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Brian Roth, Farmer, Irrigator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94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389441"/>
          </a:xfrm>
        </p:spPr>
        <p:txBody>
          <a:bodyPr/>
          <a:lstStyle/>
          <a:p>
            <a:pPr lvl="0" hangingPunct="0">
              <a:buFont typeface="Wingdings" panose="05000000000000000000" pitchFamily="2" charset="2"/>
              <a:buChar char="Ø"/>
            </a:pPr>
            <a:endParaRPr lang="en-US" sz="40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Director’s </a:t>
            </a:r>
            <a:r>
              <a:rPr lang="en-US" sz="4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Report: Subcommittee Legislative Priorities ~ Jim </a:t>
            </a: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Stark</a:t>
            </a:r>
          </a:p>
          <a:p>
            <a:pPr marL="0" lvl="0" indent="0" hangingPunct="0">
              <a:buNone/>
            </a:pPr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(30 Minutes)</a:t>
            </a:r>
            <a:endParaRPr lang="en-US" sz="40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06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886397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  Director’s Report :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Proposed Legislative Water Policy Topics for  2020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609" y="1676400"/>
            <a:ext cx="7716253" cy="49244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Legislative topics– Based on member suggestions, input from constituents, and stakeholders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Topics have been prioritized and refined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These represent pressing needs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Described during past meetings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u="sng" dirty="0" smtClean="0">
                <a:solidFill>
                  <a:schemeClr val="bg1"/>
                </a:solidFill>
              </a:rPr>
              <a:t>Today: Request your direction on moving forward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Next steps: bills, hearings or informational meetings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673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2271391"/>
          </a:xfrm>
        </p:spPr>
        <p:txBody>
          <a:bodyPr/>
          <a:lstStyle/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3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Details</a:t>
            </a:r>
            <a:endParaRPr lang="en-US" sz="36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52993"/>
            <a:ext cx="7467600" cy="5082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Summary handout </a:t>
            </a:r>
          </a:p>
          <a:p>
            <a:pPr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Detailed position papers are available:</a:t>
            </a:r>
            <a:r>
              <a:rPr lang="en-US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endParaRPr lang="en-US" sz="2400" b="1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FTP </a:t>
            </a:r>
            <a:r>
              <a:rPr lang="en-US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site:</a:t>
            </a: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7150">
              <a:lnSpc>
                <a:spcPct val="115000"/>
              </a:lnSpc>
            </a:pPr>
            <a:r>
              <a:rPr lang="en-US" sz="2400" b="1" u="sng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ftp://ftp.commissions.leg.state.mn.us/pub/lwc</a:t>
            </a:r>
            <a:endParaRPr lang="en-US" sz="2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7150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-57150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Google doc site:</a:t>
            </a:r>
          </a:p>
          <a:p>
            <a:pPr indent="-57150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https://drive.google.com/open?id=1fJRbtthWFKc4bOClv-tcflHUJbcmP4XI</a:t>
            </a:r>
            <a:endParaRPr lang="en-US" sz="2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28333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</a:rPr>
              <a:t> Legislative Priorities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92453" cy="5029069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1A: </a:t>
            </a:r>
            <a:r>
              <a:rPr lang="en-US" sz="1600" b="1" dirty="0" smtClean="0">
                <a:solidFill>
                  <a:schemeClr val="bg1"/>
                </a:solidFill>
              </a:rPr>
              <a:t>Water-Quality </a:t>
            </a:r>
            <a:r>
              <a:rPr lang="en-US" sz="1600" b="1" dirty="0">
                <a:solidFill>
                  <a:schemeClr val="bg1"/>
                </a:solidFill>
              </a:rPr>
              <a:t>Standards Review and Revision Process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1B:  </a:t>
            </a:r>
            <a:r>
              <a:rPr lang="en-US" sz="1600" b="1" dirty="0" smtClean="0">
                <a:solidFill>
                  <a:schemeClr val="bg1"/>
                </a:solidFill>
              </a:rPr>
              <a:t>Simplifying </a:t>
            </a:r>
            <a:r>
              <a:rPr lang="en-US" sz="1600" b="1" dirty="0">
                <a:solidFill>
                  <a:schemeClr val="bg1"/>
                </a:solidFill>
              </a:rPr>
              <a:t>the Irrigation Water appropriation process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1C: </a:t>
            </a:r>
            <a:r>
              <a:rPr lang="en-US" sz="1600" b="1" dirty="0" smtClean="0">
                <a:solidFill>
                  <a:schemeClr val="bg1"/>
                </a:solidFill>
              </a:rPr>
              <a:t>Assumption </a:t>
            </a:r>
            <a:r>
              <a:rPr lang="en-US" sz="1600" b="1" dirty="0">
                <a:solidFill>
                  <a:schemeClr val="bg1"/>
                </a:solidFill>
              </a:rPr>
              <a:t>of Federal Wetlands Permits (Section 404)</a:t>
            </a: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1X:  </a:t>
            </a:r>
            <a:r>
              <a:rPr lang="en-US" sz="1600" b="1" dirty="0" smtClean="0">
                <a:solidFill>
                  <a:schemeClr val="bg1"/>
                </a:solidFill>
              </a:rPr>
              <a:t>Address </a:t>
            </a:r>
            <a:r>
              <a:rPr lang="en-US" sz="1600" b="1" dirty="0">
                <a:solidFill>
                  <a:schemeClr val="bg1"/>
                </a:solidFill>
              </a:rPr>
              <a:t>Soil and Water Conservation District Funding: 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2A: </a:t>
            </a:r>
            <a:r>
              <a:rPr lang="en-US" sz="1600" b="1" dirty="0" smtClean="0">
                <a:solidFill>
                  <a:schemeClr val="bg1"/>
                </a:solidFill>
              </a:rPr>
              <a:t>Prioritizing </a:t>
            </a:r>
            <a:r>
              <a:rPr lang="en-US" sz="1600" b="1" dirty="0">
                <a:solidFill>
                  <a:schemeClr val="bg1"/>
                </a:solidFill>
              </a:rPr>
              <a:t>Outcomes for Clean Water Programs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2C: </a:t>
            </a:r>
            <a:r>
              <a:rPr lang="en-US" sz="1600" b="1" dirty="0" smtClean="0">
                <a:solidFill>
                  <a:schemeClr val="bg1"/>
                </a:solidFill>
              </a:rPr>
              <a:t> Incentives </a:t>
            </a:r>
            <a:r>
              <a:rPr lang="en-US" sz="1600" b="1" dirty="0">
                <a:solidFill>
                  <a:schemeClr val="bg1"/>
                </a:solidFill>
              </a:rPr>
              <a:t>for Healthy Soil</a:t>
            </a: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3A: 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Prioritizing our Environmental Spending: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3D: </a:t>
            </a:r>
            <a:r>
              <a:rPr lang="en-US" sz="1600" b="1" dirty="0" smtClean="0">
                <a:solidFill>
                  <a:schemeClr val="bg1"/>
                </a:solidFill>
              </a:rPr>
              <a:t>Safe </a:t>
            </a:r>
            <a:r>
              <a:rPr lang="en-US" sz="1600" b="1" dirty="0">
                <a:solidFill>
                  <a:schemeClr val="bg1"/>
                </a:solidFill>
              </a:rPr>
              <a:t>and Sustainable Drinking Water for the future 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4A </a:t>
            </a:r>
            <a:r>
              <a:rPr lang="en-US" sz="1600" b="1" dirty="0" smtClean="0">
                <a:solidFill>
                  <a:schemeClr val="bg1"/>
                </a:solidFill>
              </a:rPr>
              <a:t>Keeping </a:t>
            </a:r>
            <a:r>
              <a:rPr lang="en-US" sz="1600" b="1" dirty="0">
                <a:solidFill>
                  <a:schemeClr val="bg1"/>
                </a:solidFill>
              </a:rPr>
              <a:t>Water on the </a:t>
            </a:r>
            <a:r>
              <a:rPr lang="en-US" sz="1600" b="1" dirty="0" smtClean="0">
                <a:solidFill>
                  <a:schemeClr val="bg1"/>
                </a:solidFill>
              </a:rPr>
              <a:t>Land-Water </a:t>
            </a:r>
            <a:r>
              <a:rPr lang="en-US" sz="1600" b="1" dirty="0">
                <a:solidFill>
                  <a:schemeClr val="bg1"/>
                </a:solidFill>
              </a:rPr>
              <a:t>Storage and Flood </a:t>
            </a:r>
            <a:r>
              <a:rPr lang="en-US" sz="1600" b="1" dirty="0" smtClean="0">
                <a:solidFill>
                  <a:schemeClr val="bg1"/>
                </a:solidFill>
              </a:rPr>
              <a:t>Retention 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4C: </a:t>
            </a:r>
            <a:r>
              <a:rPr lang="en-US" sz="1600" b="1" dirty="0" smtClean="0">
                <a:solidFill>
                  <a:schemeClr val="bg1"/>
                </a:solidFill>
              </a:rPr>
              <a:t>Research </a:t>
            </a:r>
            <a:r>
              <a:rPr lang="en-US" sz="1600" b="1" dirty="0">
                <a:solidFill>
                  <a:schemeClr val="bg1"/>
                </a:solidFill>
              </a:rPr>
              <a:t>and outreach that promotes precision agriculture. 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5D: </a:t>
            </a:r>
            <a:r>
              <a:rPr lang="en-US" sz="1600" b="1" dirty="0" smtClean="0">
                <a:solidFill>
                  <a:schemeClr val="bg1"/>
                </a:solidFill>
              </a:rPr>
              <a:t>Reduce </a:t>
            </a:r>
            <a:r>
              <a:rPr lang="en-US" sz="1600" b="1" dirty="0">
                <a:solidFill>
                  <a:schemeClr val="bg1"/>
                </a:solidFill>
              </a:rPr>
              <a:t>the over-use of salt: protect our lakes, rivers and groundwater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5E: </a:t>
            </a:r>
            <a:r>
              <a:rPr lang="en-US" sz="1600" b="1" dirty="0" smtClean="0">
                <a:solidFill>
                  <a:schemeClr val="bg1"/>
                </a:solidFill>
              </a:rPr>
              <a:t> Encourage </a:t>
            </a:r>
            <a:r>
              <a:rPr lang="en-US" sz="1600" b="1" dirty="0">
                <a:solidFill>
                  <a:schemeClr val="bg1"/>
                </a:solidFill>
              </a:rPr>
              <a:t>efficient wastewater and storm water technology and </a:t>
            </a:r>
            <a:r>
              <a:rPr lang="en-US" sz="1600" b="1" dirty="0" smtClean="0">
                <a:solidFill>
                  <a:schemeClr val="bg1"/>
                </a:solidFill>
              </a:rPr>
              <a:t>treatment 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</a:t>
            </a:r>
            <a:r>
              <a:rPr lang="en-US" sz="1600" b="1" dirty="0">
                <a:solidFill>
                  <a:schemeClr val="bg1"/>
                </a:solidFill>
              </a:rPr>
              <a:t>6C: </a:t>
            </a:r>
            <a:r>
              <a:rPr lang="en-US" sz="1600" b="1" dirty="0" smtClean="0">
                <a:solidFill>
                  <a:schemeClr val="bg1"/>
                </a:solidFill>
              </a:rPr>
              <a:t>Improve </a:t>
            </a:r>
            <a:r>
              <a:rPr lang="en-US" sz="1600" b="1" dirty="0">
                <a:solidFill>
                  <a:schemeClr val="bg1"/>
                </a:solidFill>
              </a:rPr>
              <a:t>Minnesota’s Water Infrastructure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7A:  Creation of a Department of Water </a:t>
            </a:r>
            <a:r>
              <a:rPr lang="en-US" sz="1600" b="1" dirty="0" smtClean="0">
                <a:solidFill>
                  <a:schemeClr val="bg1"/>
                </a:solidFill>
              </a:rPr>
              <a:t>Resources 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</a:t>
            </a:r>
            <a:r>
              <a:rPr lang="en-US" sz="1600" b="1" dirty="0" smtClean="0">
                <a:solidFill>
                  <a:schemeClr val="bg1"/>
                </a:solidFill>
              </a:rPr>
              <a:t>7B: Changing the structure of </a:t>
            </a:r>
            <a:r>
              <a:rPr lang="en-US" sz="1600" b="1" dirty="0">
                <a:solidFill>
                  <a:schemeClr val="bg1"/>
                </a:solidFill>
              </a:rPr>
              <a:t>the Clean Water Council, </a:t>
            </a:r>
            <a:r>
              <a:rPr lang="en-US" sz="1600" b="1" dirty="0" smtClean="0">
                <a:solidFill>
                  <a:schemeClr val="bg1"/>
                </a:solidFill>
              </a:rPr>
              <a:t>LCC </a:t>
            </a:r>
            <a:r>
              <a:rPr lang="en-US" sz="1600" b="1" dirty="0">
                <a:solidFill>
                  <a:schemeClr val="bg1"/>
                </a:solidFill>
              </a:rPr>
              <a:t>Water </a:t>
            </a:r>
            <a:r>
              <a:rPr lang="en-US" sz="1600" b="1" dirty="0" smtClean="0">
                <a:solidFill>
                  <a:schemeClr val="bg1"/>
                </a:solidFill>
              </a:rPr>
              <a:t>Policy Committee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Topic 7D: </a:t>
            </a:r>
            <a:r>
              <a:rPr lang="en-US" sz="1600" b="1" dirty="0" smtClean="0">
                <a:solidFill>
                  <a:schemeClr val="bg1"/>
                </a:solidFill>
              </a:rPr>
              <a:t>Dedicated </a:t>
            </a:r>
            <a:r>
              <a:rPr lang="en-US" sz="1600" b="1" dirty="0">
                <a:solidFill>
                  <a:schemeClr val="bg1"/>
                </a:solidFill>
              </a:rPr>
              <a:t>Funding Programs to Maximize Conservation </a:t>
            </a:r>
            <a:r>
              <a:rPr lang="en-US" sz="1600" b="1" dirty="0" smtClean="0">
                <a:solidFill>
                  <a:schemeClr val="bg1"/>
                </a:solidFill>
              </a:rPr>
              <a:t>Outcomes</a:t>
            </a:r>
          </a:p>
          <a:p>
            <a:pPr marL="0" lv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Topic 2X: Changes to Water Appropriation Priorities for Golf Courses</a:t>
            </a:r>
            <a:endParaRPr lang="en-US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517525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617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2982355"/>
          </a:xfrm>
        </p:spPr>
        <p:txBody>
          <a:bodyPr/>
          <a:lstStyle/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 </a:t>
            </a:r>
            <a:r>
              <a:rPr lang="en-US" sz="5400" b="1" dirty="0" smtClean="0">
                <a:solidFill>
                  <a:schemeClr val="bg1"/>
                </a:solidFill>
              </a:rPr>
              <a:t>Three categories:</a:t>
            </a: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3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Process</a:t>
            </a:r>
            <a:endParaRPr lang="en-US" sz="36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72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(Blue with white cloud border design)</Template>
  <TotalTime>12246</TotalTime>
  <Words>933</Words>
  <Application>Microsoft Office PowerPoint</Application>
  <PresentationFormat>On-screen Show (4:3)</PresentationFormat>
  <Paragraphs>304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7-00134_MS_Qwest_template_Segoe</vt:lpstr>
      <vt:lpstr>White with Courier font for code slides</vt:lpstr>
      <vt:lpstr>  </vt:lpstr>
      <vt:lpstr>  </vt:lpstr>
      <vt:lpstr>  </vt:lpstr>
      <vt:lpstr>  </vt:lpstr>
      <vt:lpstr>  </vt:lpstr>
      <vt:lpstr>  Director’s Report : Proposed Legislative Water Policy Topics for  2020</vt:lpstr>
      <vt:lpstr>  </vt:lpstr>
      <vt:lpstr>   Legislative Priorities</vt:lpstr>
      <vt:lpstr>  </vt:lpstr>
      <vt:lpstr>  Discussion and Next  Steps: Legislative Priorities</vt:lpstr>
      <vt:lpstr>  Discussion and Next  Steps: Legislative Priorities</vt:lpstr>
      <vt:lpstr>  Discussion and Next  Steps: Legislative Priorities</vt:lpstr>
      <vt:lpstr>  Discussion and Next  Steps: Legislative Priorities</vt:lpstr>
      <vt:lpstr>  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Minnesota’s  Legislative Water Commission</dc:title>
  <dc:creator>Barb Huberty</dc:creator>
  <cp:keywords/>
  <cp:lastModifiedBy>Kasey Gerkovich</cp:lastModifiedBy>
  <cp:revision>955</cp:revision>
  <cp:lastPrinted>2019-12-17T14:29:06Z</cp:lastPrinted>
  <dcterms:created xsi:type="dcterms:W3CDTF">2015-03-10T18:36:30Z</dcterms:created>
  <dcterms:modified xsi:type="dcterms:W3CDTF">2019-12-17T14:29:47Z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